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9" r:id="rId158"/>
    <p:sldId id="417" r:id="rId159"/>
    <p:sldId id="418" r:id="rId160"/>
    <p:sldId id="420" r:id="rId161"/>
    <p:sldId id="421" r:id="rId162"/>
    <p:sldId id="422" r:id="rId163"/>
    <p:sldId id="423" r:id="rId164"/>
    <p:sldId id="424" r:id="rId165"/>
    <p:sldId id="425" r:id="rId166"/>
    <p:sldId id="426" r:id="rId1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p:scale>
          <a:sx n="100" d="100"/>
          <a:sy n="100" d="100"/>
        </p:scale>
        <p:origin x="-1932"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endParaRPr lang="en-US" altLang="zh-CN" sz="2400" dirty="0" smtClean="0"/>
          </a:p>
          <a:p>
            <a:pPr lvl="1"/>
            <a:r>
              <a:rPr lang="zh-CN" altLang="en-US" sz="2000" dirty="0" smtClean="0"/>
              <a:t>只</a:t>
            </a:r>
            <a:r>
              <a:rPr lang="zh-CN" altLang="en-US" sz="2000" dirty="0" smtClean="0"/>
              <a:t>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a:t>
            </a:r>
            <a:r>
              <a:rPr lang="en-US" altLang="zh-CN" sz="2000" dirty="0" smtClean="0"/>
              <a:t>bits</a:t>
            </a:r>
            <a:r>
              <a:rPr lang="en-US" altLang="zh-CN" sz="2000" dirty="0" smtClean="0"/>
              <a:t>)</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a:t>
            </a:r>
            <a:r>
              <a:rPr lang="zh-CN" altLang="en-US" sz="2000" dirty="0" smtClean="0"/>
              <a:t>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a:t>
            </a:r>
            <a:r>
              <a:rPr lang="zh-CN" altLang="en-US" sz="2400" dirty="0" smtClean="0"/>
              <a:t>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a:t>
            </a:r>
            <a:r>
              <a:rPr lang="zh-CN" altLang="en-US" sz="2400" dirty="0" smtClean="0"/>
              <a:t>强</a:t>
            </a:r>
            <a:r>
              <a:rPr lang="en-US" altLang="zh-CN" sz="2400" dirty="0" smtClean="0"/>
              <a:t>DRAM</a:t>
            </a:r>
            <a:endParaRPr lang="en-US" altLang="zh-CN" sz="2400" dirty="0" smtClean="0"/>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t>
            </a:r>
            <a:r>
              <a:rPr lang="en-US" altLang="zh-CN" sz="2000" dirty="0" smtClean="0"/>
              <a:t>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a:t>
            </a:r>
            <a:r>
              <a:rPr lang="zh-CN" altLang="en-US" sz="2400" dirty="0" smtClean="0"/>
              <a:t>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a:t>
            </a:r>
            <a:r>
              <a:rPr lang="zh-CN" altLang="en-US" sz="1800" dirty="0" smtClean="0"/>
              <a:t>存</a:t>
            </a:r>
            <a:r>
              <a:rPr lang="zh-CN" altLang="en-US" sz="1800" dirty="0" smtClean="0"/>
              <a:t>探测</a:t>
            </a:r>
            <a:r>
              <a:rPr lang="zh-CN" altLang="en-US" sz="1800" dirty="0" smtClean="0"/>
              <a:t>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a:t>
            </a:r>
            <a:r>
              <a:rPr lang="zh-CN" altLang="en-US" sz="1800" dirty="0" smtClean="0"/>
              <a:t>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a:t>
            </a:r>
            <a:r>
              <a:rPr lang="zh-CN" altLang="en-US" sz="1800" dirty="0" smtClean="0"/>
              <a:t>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a:t>
            </a:r>
            <a:r>
              <a:rPr lang="zh-CN" altLang="en-US" sz="2400" dirty="0" smtClean="0"/>
              <a:t>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a:t>
            </a:r>
            <a:r>
              <a:rPr lang="zh-CN" altLang="en-US" sz="2400" dirty="0" smtClean="0"/>
              <a:t>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a:t>
            </a:r>
            <a:r>
              <a:rPr lang="zh-CN" altLang="en-US" sz="2400" dirty="0" smtClean="0"/>
              <a:t>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a:t>
            </a:r>
            <a:r>
              <a:rPr lang="en-US" sz="2000" i="1" dirty="0" smtClean="0"/>
              <a:t>surface, track</a:t>
            </a:r>
            <a:r>
              <a:rPr lang="en-US" sz="2000" i="1" dirty="0" smtClean="0"/>
              <a:t>, </a:t>
            </a:r>
            <a:r>
              <a:rPr lang="en-US" sz="2000" i="1" dirty="0" smtClean="0"/>
              <a:t>sector</a:t>
            </a:r>
            <a:r>
              <a:rPr lang="en-US" sz="2000" i="1" dirty="0" smtClean="0"/>
              <a:t>)</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a:t>
            </a:r>
            <a:r>
              <a:rPr lang="zh-CN" altLang="en-US" sz="3200" dirty="0" smtClean="0"/>
              <a:t>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endParaRPr lang="en-US" altLang="zh-CN" sz="2400" dirty="0" smtClean="0"/>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endParaRPr lang="en-US" altLang="zh-CN" sz="2400" dirty="0" smtClean="0"/>
          </a:p>
          <a:p>
            <a:pPr lvl="1"/>
            <a:r>
              <a:rPr lang="zh-CN" altLang="en-US" sz="2000" dirty="0" smtClean="0"/>
              <a:t>基于闪存的存储技术</a:t>
            </a:r>
            <a:endParaRPr lang="en-US" altLang="zh-CN" sz="2000" dirty="0" smtClean="0"/>
          </a:p>
          <a:p>
            <a:pPr lvl="1"/>
            <a:r>
              <a:rPr lang="zh-CN" altLang="en-US" sz="2000" dirty="0" smtClean="0"/>
              <a:t>一</a:t>
            </a:r>
            <a:r>
              <a:rPr lang="zh-CN" altLang="en-US" sz="2000" dirty="0" smtClean="0"/>
              <a:t>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a:t>
            </a:r>
            <a:r>
              <a:rPr lang="zh-CN" altLang="en-US" sz="2400" dirty="0" smtClean="0"/>
              <a:t>盘读写性能</a:t>
            </a:r>
            <a:endParaRPr lang="en-US" altLang="zh-CN" sz="2400" dirty="0" smtClean="0"/>
          </a:p>
          <a:p>
            <a:pPr lvl="1"/>
            <a:r>
              <a:rPr lang="zh-CN" altLang="en-US" sz="2000" dirty="0" smtClean="0"/>
              <a:t>一</a:t>
            </a:r>
            <a:r>
              <a:rPr lang="zh-CN" altLang="en-US" sz="2000" dirty="0" smtClean="0"/>
              <a:t>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a:t>
            </a:r>
            <a:r>
              <a:rPr lang="zh-CN" altLang="en-US" sz="2000" dirty="0" smtClean="0"/>
              <a:t>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a:t>
            </a:r>
            <a:r>
              <a:rPr lang="en-US" altLang="zh-CN" sz="2000" dirty="0" smtClean="0"/>
              <a:t>)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endParaRPr lang="en-US" altLang="zh-CN" sz="2400" dirty="0" smtClean="0"/>
          </a:p>
          <a:p>
            <a:pPr lvl="1"/>
            <a:r>
              <a:rPr lang="zh-CN" altLang="en-US" sz="2000" dirty="0" smtClean="0"/>
              <a:t>重复引用同一个变量的程序有良好的事件局部性</a:t>
            </a:r>
            <a:endParaRPr lang="en-US" altLang="zh-CN" sz="2000" dirty="0" smtClean="0"/>
          </a:p>
          <a:p>
            <a:pPr lvl="1"/>
            <a:r>
              <a:rPr lang="zh-CN" altLang="en-US" sz="2000" dirty="0" smtClean="0"/>
              <a:t>对</a:t>
            </a:r>
            <a:r>
              <a:rPr lang="zh-CN" altLang="en-US" sz="2000" dirty="0" smtClean="0"/>
              <a:t>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a:t>
            </a:r>
            <a:r>
              <a:rPr lang="zh-CN" altLang="en-US" sz="2000" dirty="0" smtClean="0"/>
              <a:t>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a:t>
            </a:r>
            <a:r>
              <a:rPr lang="en-US" sz="2400" dirty="0" smtClean="0"/>
              <a:t>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a:t>
            </a:r>
            <a:r>
              <a:rPr lang="zh-CN" altLang="en-US" sz="2400" dirty="0" smtClean="0"/>
              <a:t>么用中间位来做索引</a:t>
            </a:r>
            <a:endParaRPr lang="en-US" altLang="zh-CN" sz="2400" dirty="0" smtClean="0"/>
          </a:p>
          <a:p>
            <a:pPr lvl="1"/>
            <a:r>
              <a:rPr lang="zh-CN" altLang="en-US" sz="2000" dirty="0" smtClean="0"/>
              <a:t>如</a:t>
            </a:r>
            <a:r>
              <a:rPr lang="zh-CN" altLang="en-US" sz="2000" dirty="0" smtClean="0"/>
              <a:t>果用高位做索引，那么一些连续的存储器块就会映射到相同的告诉缓存块。如果一个程序有良好的空间局部性，顺序扫描一个数组的</a:t>
            </a:r>
            <a:r>
              <a:rPr lang="zh-CN" altLang="en-US" sz="2000" dirty="0" smtClean="0"/>
              <a:t>元</a:t>
            </a:r>
            <a:r>
              <a:rPr lang="zh-CN" altLang="en-US" sz="2000" dirty="0" smtClean="0"/>
              <a:t>素，那么在任何时刻，告诉缓存都只保存着一个块大小的数组内容。这样对高速缓存的使用效率是很低的。以中间位作为索引，相邻的块总是映射到不同的高速缓存行。在这种情况下，高速缓存能够存放更多的</a:t>
            </a:r>
            <a:r>
              <a:rPr lang="zh-CN" altLang="en-US" sz="2000" dirty="0" smtClean="0"/>
              <a:t>来</a:t>
            </a:r>
            <a:r>
              <a:rPr lang="zh-CN" altLang="en-US" sz="2000" dirty="0" smtClean="0"/>
              <a:t>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a:t>
            </a:r>
            <a:r>
              <a:rPr lang="zh-CN" altLang="en-US" sz="1800" dirty="0" smtClean="0"/>
              <a:t>回</a:t>
            </a:r>
            <a:r>
              <a:rPr lang="en-US" altLang="zh-CN" sz="1800" dirty="0" smtClean="0"/>
              <a:t>(write back)</a:t>
            </a:r>
            <a:r>
              <a:rPr lang="zh-CN" altLang="en-US" sz="1800" dirty="0" smtClean="0"/>
              <a:t>，</a:t>
            </a:r>
            <a:r>
              <a:rPr lang="zh-CN" altLang="en-US" sz="1800" dirty="0" smtClean="0"/>
              <a:t>写命</a:t>
            </a:r>
            <a:r>
              <a:rPr lang="zh-CN" altLang="en-US" sz="1800" dirty="0" smtClean="0"/>
              <a:t>中</a:t>
            </a:r>
            <a:r>
              <a:rPr lang="en-US" altLang="zh-CN" sz="1800" dirty="0" smtClean="0"/>
              <a:t>cache</a:t>
            </a:r>
            <a:r>
              <a:rPr lang="zh-CN" altLang="en-US" sz="1800" dirty="0" smtClean="0"/>
              <a:t>之后，尽可能低推迟存储器更新，只有当替换算法要驱逐更新过的块时，才把它写到</a:t>
            </a:r>
            <a:r>
              <a:rPr lang="zh-CN" altLang="en-US" sz="1800" dirty="0" smtClean="0"/>
              <a:t>紧接着的低一层</a:t>
            </a:r>
            <a:r>
              <a:rPr lang="zh-CN" altLang="en-US" sz="1800" dirty="0" smtClean="0"/>
              <a:t>中。</a:t>
            </a:r>
            <a:r>
              <a:rPr lang="zh-CN" altLang="en-US" sz="1800" dirty="0" smtClean="0"/>
              <a:t>总线数据流</a:t>
            </a:r>
            <a:r>
              <a:rPr lang="zh-CN" altLang="en-US" sz="1800" dirty="0" smtClean="0"/>
              <a:t>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a:t>
            </a:r>
            <a:r>
              <a:rPr lang="zh-CN" altLang="en-US" sz="1800" dirty="0" smtClean="0"/>
              <a:t>写</a:t>
            </a:r>
            <a:r>
              <a:rPr lang="zh-CN" altLang="en-US" sz="1800" dirty="0" smtClean="0"/>
              <a:t>分配</a:t>
            </a:r>
            <a:r>
              <a:rPr lang="en-US" altLang="zh-CN" sz="1800" dirty="0" smtClean="0"/>
              <a:t>(non-write </a:t>
            </a:r>
            <a:r>
              <a:rPr lang="en-US" altLang="zh-CN" sz="1800" dirty="0" smtClean="0"/>
              <a:t>allocate</a:t>
            </a:r>
            <a:r>
              <a:rPr lang="en-US" altLang="zh-CN" sz="1800" dirty="0" smtClean="0"/>
              <a:t>)</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endParaRPr lang="en-US" altLang="zh-CN" sz="2000" dirty="0" smtClean="0"/>
          </a:p>
          <a:p>
            <a:pPr lvl="1"/>
            <a:r>
              <a:rPr lang="en-US" altLang="zh-CN" sz="2000" dirty="0" smtClean="0"/>
              <a:t>write </a:t>
            </a:r>
            <a:r>
              <a:rPr lang="en-US" altLang="zh-CN" sz="2000" dirty="0" smtClean="0"/>
              <a:t>back &lt;=&gt; </a:t>
            </a:r>
            <a:r>
              <a:rPr lang="en-US" altLang="zh-CN" sz="2000" dirty="0" smtClean="0"/>
              <a:t>write </a:t>
            </a:r>
            <a:r>
              <a:rPr lang="en-US" altLang="zh-CN" sz="2000" dirty="0" smtClean="0"/>
              <a:t>allocate</a:t>
            </a:r>
          </a:p>
          <a:p>
            <a:pPr lvl="1"/>
            <a:r>
              <a:rPr lang="zh-CN" altLang="en-US" sz="2000" dirty="0" smtClean="0"/>
              <a:t>一</a:t>
            </a:r>
            <a:r>
              <a:rPr lang="zh-CN" altLang="en-US" sz="2000" dirty="0" smtClean="0"/>
              <a:t>般而言，高速缓存越往下层，越可能使用</a:t>
            </a:r>
            <a:r>
              <a:rPr lang="en-US" altLang="zh-CN" sz="2000" dirty="0" smtClean="0"/>
              <a:t>write back</a:t>
            </a:r>
            <a:r>
              <a:rPr lang="zh-CN" altLang="en-US" sz="2000" dirty="0" smtClean="0"/>
              <a:t>而不是</a:t>
            </a:r>
            <a:r>
              <a:rPr lang="en-US" altLang="zh-CN" sz="2000" dirty="0" smtClean="0"/>
              <a:t>write through</a:t>
            </a:r>
            <a:endParaRPr lang="en-US" altLang="zh-CN" sz="2000" dirty="0"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a:t>
            </a:r>
            <a:r>
              <a:rPr lang="zh-CN" altLang="en-US" sz="2400" dirty="0" smtClean="0"/>
              <a:t>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a:t>
            </a:r>
            <a:r>
              <a:rPr lang="zh-CN" altLang="en-US" sz="1800" dirty="0" smtClean="0"/>
              <a:t>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a:t>
            </a:r>
            <a:r>
              <a:rPr lang="zh-CN" altLang="en-US" sz="1800" dirty="0" smtClean="0"/>
              <a:t>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a:t>
            </a:r>
            <a:r>
              <a:rPr lang="zh-CN" altLang="en-US" sz="1800" dirty="0" smtClean="0"/>
              <a:t>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a:t>
            </a:r>
            <a:r>
              <a:rPr lang="zh-CN" altLang="en-US" sz="2000" dirty="0" smtClean="0"/>
              <a:t>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a:t>
            </a:r>
            <a:r>
              <a:rPr lang="zh-CN" altLang="en-US" sz="2400" dirty="0" smtClean="0"/>
              <a:t>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在符号解析阶段，链接器从左到又按照他们在编译器驱动程序命令行上出现的相同顺序来扫描可重定位目标文件和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a:t>
            </a:r>
            <a:r>
              <a:rPr lang="zh-CN" altLang="en-US" sz="1800" dirty="0" smtClean="0"/>
              <a:t>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a:t>
            </a:r>
            <a:r>
              <a:rPr lang="zh-CN" altLang="en-US" sz="1800" dirty="0" smtClean="0"/>
              <a:t>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a:t>
            </a:r>
            <a:r>
              <a:rPr lang="zh-CN" altLang="en-US" sz="1800" dirty="0" smtClean="0"/>
              <a:t>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a:t>
            </a:r>
            <a:r>
              <a:rPr lang="zh-CN" altLang="en-US" sz="2000" dirty="0" smtClean="0"/>
              <a:t>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a:t>
            </a:r>
            <a:r>
              <a:rPr lang="en-US" altLang="zh-CN" sz="2000" dirty="0" err="1" smtClean="0"/>
              <a:t>.c</a:t>
            </a:r>
            <a:r>
              <a:rPr lang="en-US" altLang="zh-CN" sz="2000" dirty="0" smtClean="0"/>
              <a:t> </a:t>
            </a:r>
            <a:r>
              <a:rPr lang="zh-CN" altLang="en-US" sz="2000" dirty="0" smtClean="0"/>
              <a:t>引</a:t>
            </a:r>
            <a:r>
              <a:rPr lang="zh-CN" altLang="en-US" sz="2000" dirty="0" smtClean="0"/>
              <a:t>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a:t>
            </a:r>
            <a:r>
              <a:rPr lang="zh-CN" altLang="en-US" sz="1800" dirty="0" smtClean="0"/>
              <a:t>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a:t>
            </a:r>
            <a:r>
              <a:rPr lang="zh-CN" altLang="en-US" sz="1800" dirty="0" smtClean="0"/>
              <a:t>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a:t>
            </a:r>
            <a:r>
              <a:rPr lang="zh-CN" altLang="en-US" sz="1800" dirty="0" smtClean="0"/>
              <a:t>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a:t>
            </a:r>
            <a:r>
              <a:rPr lang="zh-CN" altLang="en-US" sz="2400" dirty="0" smtClean="0"/>
              <a:t>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a:t>
            </a:r>
            <a:r>
              <a:rPr lang="zh-CN" altLang="en-US" sz="2400" dirty="0" smtClean="0"/>
              <a:t>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a:t>
            </a:r>
            <a:r>
              <a:rPr lang="zh-CN" altLang="en-US" sz="2000" dirty="0" smtClean="0"/>
              <a:t>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1800" dirty="0" smtClean="0"/>
              <a:t>page-sized </a:t>
            </a:r>
            <a:r>
              <a:rPr lang="en-US" sz="1800" dirty="0" smtClean="0"/>
              <a:t>chunks</a:t>
            </a:r>
            <a:r>
              <a:rPr lang="zh-CN" altLang="en-US" sz="1800" dirty="0" smtClean="0"/>
              <a:t>，新的代码和数据段被初始化为可执行文件的内容。最后，</a:t>
            </a:r>
            <a:r>
              <a:rPr lang="en-US" altLang="zh-CN" sz="1800" dirty="0" smtClean="0"/>
              <a:t>loader</a:t>
            </a:r>
            <a:r>
              <a:rPr lang="zh-CN" altLang="en-US" sz="1800" dirty="0" smtClean="0"/>
              <a:t>跳转到</a:t>
            </a:r>
            <a:r>
              <a:rPr lang="en-US" altLang="zh-CN" sz="1800" dirty="0" smtClean="0"/>
              <a:t>_start</a:t>
            </a:r>
            <a:r>
              <a:rPr lang="zh-CN" altLang="en-US" sz="1800" dirty="0" smtClean="0"/>
              <a:t>地址，它最终会调用应用程序的</a:t>
            </a:r>
            <a:r>
              <a:rPr lang="en-US" altLang="zh-CN" sz="1800" dirty="0" smtClean="0"/>
              <a:t>main</a:t>
            </a:r>
            <a:r>
              <a:rPr lang="zh-CN" altLang="en-US" sz="1800" dirty="0" smtClean="0"/>
              <a:t>函数。除了一些头部信息，在加载过程中没有任何从磁盘到存储器的数据拷贝。直到</a:t>
            </a:r>
            <a:r>
              <a:rPr lang="en-US" altLang="zh-CN" sz="1800" dirty="0" smtClean="0"/>
              <a:t>CPU</a:t>
            </a:r>
            <a:r>
              <a:rPr lang="zh-CN" altLang="en-US" sz="1800" dirty="0" smtClean="0"/>
              <a:t>引</a:t>
            </a:r>
            <a:r>
              <a:rPr lang="zh-CN" altLang="en-US" sz="1800" dirty="0" smtClean="0"/>
              <a:t>用一个被映射的虚拟页才回进行拷贝，此时，操作系统利用它的页面调度机制自动将页面从磁盘传送到存储器</a:t>
            </a:r>
            <a:endParaRPr lang="en-US" altLang="zh-CN" sz="18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a:t>
            </a:r>
            <a:r>
              <a:rPr lang="zh-CN" altLang="en-US" sz="2400" dirty="0" smtClean="0"/>
              <a:t>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a:t>
            </a:r>
            <a:r>
              <a:rPr lang="zh-CN" altLang="en-US" sz="2400" dirty="0" smtClean="0"/>
              <a:t>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a:t>
            </a:r>
            <a:r>
              <a:rPr lang="en-US" sz="2000" i="1" dirty="0" smtClean="0"/>
              <a:t>-shared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a:t>
            </a:r>
            <a:r>
              <a:rPr lang="en-US" sz="2000" i="1" dirty="0" smtClean="0"/>
              <a:t>-o p2 main2.c ./</a:t>
            </a:r>
            <a:r>
              <a:rPr lang="en-US" sz="2000" i="1" dirty="0" err="1" smtClean="0"/>
              <a:t>libvector.so</a:t>
            </a:r>
            <a:endParaRPr lang="en-US" sz="2000" i="1" dirty="0" smtClean="0"/>
          </a:p>
          <a:p>
            <a:pPr lvl="1"/>
            <a:r>
              <a:rPr lang="zh-CN" altLang="en-US" sz="2000" dirty="0" smtClean="0"/>
              <a:t>编译</a:t>
            </a:r>
            <a:r>
              <a:rPr lang="zh-CN" altLang="en-US" sz="2000" dirty="0" smtClean="0"/>
              <a:t>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a:t>
            </a:r>
            <a:r>
              <a:rPr lang="zh-CN" altLang="en-US" sz="2400" dirty="0" smtClean="0"/>
              <a:t>享库</a:t>
            </a:r>
            <a:r>
              <a:rPr lang="en-US" altLang="zh-CN" sz="2400" dirty="0" smtClean="0"/>
              <a:t>(shared lib)</a:t>
            </a:r>
          </a:p>
          <a:p>
            <a:pPr lvl="1"/>
            <a:r>
              <a:rPr lang="zh-CN" altLang="en-US" sz="2000" dirty="0" smtClean="0"/>
              <a:t>编</a:t>
            </a:r>
            <a:r>
              <a:rPr lang="zh-CN" altLang="en-US" sz="2000" dirty="0" smtClean="0"/>
              <a:t>译</a:t>
            </a:r>
            <a:r>
              <a:rPr lang="zh-CN" altLang="en-US" sz="2000" dirty="0" smtClean="0"/>
              <a:t>时执行部分链接，动态</a:t>
            </a:r>
            <a:r>
              <a:rPr lang="zh-CN" altLang="en-US" sz="2000" dirty="0" smtClean="0"/>
              <a:t>链接</a:t>
            </a:r>
            <a:r>
              <a:rPr lang="zh-CN" altLang="en-US" sz="2000" dirty="0" smtClean="0"/>
              <a:t>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a:t>
            </a:r>
            <a:r>
              <a:rPr lang="zh-CN" altLang="en-US" sz="2000" dirty="0" smtClean="0"/>
              <a:t>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a:t>
            </a:r>
            <a:r>
              <a:rPr lang="zh-CN" altLang="en-US" sz="2000" dirty="0" smtClean="0"/>
              <a:t>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a:t>
            </a:r>
            <a:r>
              <a:rPr lang="zh-CN" altLang="en-US" sz="2000" dirty="0" smtClean="0"/>
              <a:t>态链接器执行下面的重定位完成链接任务</a:t>
            </a:r>
            <a:endParaRPr lang="en-US" altLang="zh-CN" sz="2000" dirty="0" smtClean="0"/>
          </a:p>
          <a:p>
            <a:pPr lvl="2"/>
            <a:r>
              <a:rPr lang="zh-CN" altLang="en-US" sz="1800" dirty="0" smtClean="0"/>
              <a:t>重定</a:t>
            </a:r>
            <a:r>
              <a:rPr lang="zh-CN" altLang="en-US" sz="1800" dirty="0" smtClean="0"/>
              <a:t>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a:t>
            </a:r>
            <a:r>
              <a:rPr lang="zh-CN" altLang="en-US" sz="1800" dirty="0" smtClean="0"/>
              <a:t>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endParaRPr lang="en-US" altLang="zh-CN" sz="2400" dirty="0" smtClean="0"/>
          </a:p>
          <a:p>
            <a:pPr lvl="1"/>
            <a:r>
              <a:rPr lang="zh-CN" altLang="en-US" sz="2000" dirty="0" smtClean="0"/>
              <a:t>允</a:t>
            </a:r>
            <a:r>
              <a:rPr lang="zh-CN" altLang="en-US" sz="2000" dirty="0" smtClean="0"/>
              <a:t>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a:t>
            </a:r>
            <a:r>
              <a:rPr lang="zh-CN" altLang="en-US" sz="1800" dirty="0" smtClean="0"/>
              <a:t>器运用这么一个事实来生成对全局变量的</a:t>
            </a:r>
            <a:r>
              <a:rPr lang="en-US" altLang="zh-CN" sz="1800" dirty="0" smtClean="0"/>
              <a:t>PIC</a:t>
            </a:r>
            <a:r>
              <a:rPr lang="zh-CN" altLang="en-US" sz="1800" dirty="0" smtClean="0"/>
              <a:t>引用：无论在存储器中的何处加载一个</a:t>
            </a:r>
            <a:r>
              <a:rPr lang="zh-CN" altLang="en-US" sz="1800" dirty="0" smtClean="0"/>
              <a:t>目</a:t>
            </a:r>
            <a:r>
              <a:rPr lang="zh-CN" altLang="en-US" sz="1800" dirty="0" smtClean="0"/>
              <a:t>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a:t>
            </a:r>
            <a:r>
              <a:rPr lang="zh-CN" altLang="en-US" sz="1800" dirty="0" smtClean="0"/>
              <a:t>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endParaRPr lang="en-US" altLang="zh-CN" sz="1800" dirty="0"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a:t>
            </a:r>
            <a:r>
              <a:rPr lang="zh-CN" altLang="en-US" sz="2400" dirty="0" smtClean="0"/>
              <a:t>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a:t>
            </a:r>
            <a:r>
              <a:rPr lang="zh-CN" altLang="en-US" sz="1800" dirty="0" smtClean="0"/>
              <a:t>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a:t>
            </a:r>
            <a:r>
              <a:rPr lang="zh-CN" altLang="en-US" sz="1800" dirty="0" smtClean="0"/>
              <a:t>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a:t>
            </a:r>
            <a:r>
              <a:rPr lang="zh-CN" altLang="en-US" sz="2400" dirty="0" smtClean="0"/>
              <a:t>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a:t>
            </a:r>
            <a:r>
              <a:rPr lang="zh-CN" altLang="en-US" sz="1800" dirty="0" smtClean="0"/>
              <a:t>一</a:t>
            </a:r>
            <a:r>
              <a:rPr lang="zh-CN" altLang="en-US" sz="1800" dirty="0" smtClean="0"/>
              <a:t>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a:t>
            </a:r>
            <a:r>
              <a:rPr lang="zh-CN" altLang="en-US" sz="1800" dirty="0" smtClean="0"/>
              <a:t>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en-US" altLang="zh-CN" sz="2400" dirty="0" smtClean="0"/>
              <a:t>ELF lazy binding</a:t>
            </a:r>
            <a:r>
              <a:rPr lang="zh-CN" altLang="en-US" sz="2400" dirty="0" smtClean="0"/>
              <a:t>示例 </a:t>
            </a:r>
            <a:r>
              <a:rPr lang="en-US" altLang="zh-CN" sz="2400" dirty="0" smtClean="0"/>
              <a:t>(main2.o)</a:t>
            </a:r>
            <a:endParaRPr lang="en-US" altLang="zh-CN" sz="2400" dirty="0" smtClean="0"/>
          </a:p>
          <a:p>
            <a:pPr lvl="1"/>
            <a:r>
              <a:rPr lang="zh-CN" altLang="en-US" sz="1800" dirty="0" smtClean="0"/>
              <a:t>第五</a:t>
            </a:r>
            <a:r>
              <a:rPr lang="zh-CN" altLang="en-US" sz="1800" dirty="0" smtClean="0"/>
              <a:t>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a:t>
            </a:r>
            <a:r>
              <a:rPr lang="zh-CN" altLang="en-US" sz="1800" dirty="0" smtClean="0"/>
              <a:t>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a:t>
            </a:r>
            <a:r>
              <a:rPr lang="zh-CN" altLang="en-US" sz="1800" dirty="0" smtClean="0"/>
              <a:t>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a:t>
            </a:r>
            <a:r>
              <a:rPr lang="zh-CN" altLang="en-US" sz="2400" dirty="0" smtClean="0"/>
              <a:t>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a:t>
            </a:r>
            <a:r>
              <a:rPr lang="zh-CN" altLang="en-US" sz="2400" dirty="0" smtClean="0"/>
              <a:t>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a:t>
            </a:r>
            <a:r>
              <a:rPr lang="zh-CN" altLang="en-US" sz="2000" dirty="0" smtClean="0"/>
              <a:t>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a:t>
            </a:r>
            <a:r>
              <a:rPr lang="zh-CN" altLang="en-US" sz="2400" dirty="0" smtClean="0"/>
              <a:t>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(exception)</a:t>
            </a:r>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a:t>
            </a:r>
            <a:r>
              <a:rPr lang="en-US" altLang="zh-CN" sz="2400" dirty="0" smtClean="0"/>
              <a:t>exception)</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a:t>
            </a:r>
            <a:r>
              <a:rPr lang="zh-CN" altLang="en-US" sz="2400" dirty="0" smtClean="0"/>
              <a:t>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a:t>
            </a:r>
            <a:r>
              <a:rPr lang="zh-CN" altLang="en-US" sz="2400" dirty="0" smtClean="0"/>
              <a:t>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a:t>
            </a:r>
            <a:r>
              <a:rPr lang="zh-CN" altLang="en-US" sz="2400" dirty="0" smtClean="0"/>
              <a:t>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a:t>
            </a:r>
            <a:r>
              <a:rPr lang="zh-CN" altLang="en-US" sz="2000" dirty="0" smtClean="0"/>
              <a:t>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a:t>
            </a:r>
            <a:r>
              <a:rPr lang="zh-CN" altLang="en-US" sz="2000" dirty="0" smtClean="0"/>
              <a:t>理信号被阻塞：当进程正在执行</a:t>
            </a:r>
            <a:r>
              <a:rPr lang="zh-CN" altLang="en-US" sz="2000" dirty="0" smtClean="0"/>
              <a:t>信</a:t>
            </a:r>
            <a:r>
              <a:rPr lang="zh-CN" altLang="en-US" sz="2000" dirty="0" smtClean="0"/>
              <a:t>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a:t>
            </a:r>
            <a:r>
              <a:rPr lang="zh-CN" altLang="en-US" sz="2000" dirty="0" smtClean="0"/>
              <a:t>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a:t>
            </a:r>
            <a:r>
              <a:rPr lang="zh-CN" altLang="en-US" sz="2000" dirty="0" smtClean="0"/>
              <a:t>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a:t>
            </a:r>
            <a:r>
              <a:rPr lang="zh-CN" altLang="en-US" sz="2000" dirty="0" smtClean="0"/>
              <a:t>比</a:t>
            </a:r>
            <a:r>
              <a:rPr lang="zh-CN" altLang="en-US" sz="2000" dirty="0" smtClean="0"/>
              <a:t>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a:t>
            </a:r>
            <a:r>
              <a:rPr lang="zh-CN" altLang="en-US" sz="2000" dirty="0" smtClean="0"/>
              <a:t>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a:t>
            </a:r>
            <a:r>
              <a:rPr lang="zh-CN" altLang="en-US" sz="2400" dirty="0" smtClean="0"/>
              <a:t>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a:t>
            </a:r>
            <a:r>
              <a:rPr lang="zh-CN" altLang="en-US" sz="3200" dirty="0" smtClean="0"/>
              <a:t>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a:t>
            </a:r>
            <a:r>
              <a:rPr lang="zh-CN" altLang="en-US" sz="2400" dirty="0" smtClean="0"/>
              <a:t>拟存储器</a:t>
            </a:r>
            <a:endParaRPr lang="en-US" altLang="zh-CN" sz="24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a:t>
            </a:r>
            <a:r>
              <a:rPr lang="zh-CN" altLang="en-US" dirty="0" smtClean="0"/>
              <a:t>常控制</a:t>
            </a:r>
            <a:r>
              <a:rPr lang="zh-CN" altLang="en-US" dirty="0" smtClean="0"/>
              <a:t>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447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18014</TotalTime>
  <Words>16742</Words>
  <Application>Microsoft Office PowerPoint</Application>
  <PresentationFormat>On-screen Show (4:3)</PresentationFormat>
  <Paragraphs>1038</Paragraphs>
  <Slides>166</Slides>
  <Notes>152</Notes>
  <HiddenSlides>0</HiddenSlides>
  <MMClips>0</MMClips>
  <ScaleCrop>false</ScaleCrop>
  <HeadingPairs>
    <vt:vector size="4" baseType="variant">
      <vt:variant>
        <vt:lpstr>Theme</vt:lpstr>
      </vt:variant>
      <vt:variant>
        <vt:i4>1</vt:i4>
      </vt:variant>
      <vt:variant>
        <vt:lpstr>Slide Titles</vt:lpstr>
      </vt:variant>
      <vt:variant>
        <vt:i4>166</vt:i4>
      </vt:variant>
    </vt:vector>
  </HeadingPairs>
  <TitlesOfParts>
    <vt:vector size="167"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1953</cp:revision>
  <dcterms:created xsi:type="dcterms:W3CDTF">2006-08-16T00:00:00Z</dcterms:created>
  <dcterms:modified xsi:type="dcterms:W3CDTF">2013-01-26T14:30:43Z</dcterms:modified>
</cp:coreProperties>
</file>